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72" r:id="rId5"/>
    <p:sldId id="269" r:id="rId6"/>
    <p:sldId id="267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B99DF"/>
    <a:srgbClr val="0000CC"/>
    <a:srgbClr val="000066"/>
    <a:srgbClr val="0033CC"/>
    <a:srgbClr val="66CCFF"/>
    <a:srgbClr val="0066FF"/>
    <a:srgbClr val="4BBC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988840"/>
            <a:ext cx="5952724" cy="1728192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Мониторинг малого и среднего предпринимательства</a:t>
            </a:r>
            <a:endParaRPr lang="ru-RU" sz="32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6381328"/>
            <a:ext cx="6552728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Астана 2024</a:t>
            </a:r>
            <a:endParaRPr lang="ru-RU" sz="10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12160" y="1124744"/>
            <a:ext cx="288032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www.stat.gov.kz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2" descr="C:\Users\JinKinzero\Desktop\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0884" y="1844824"/>
            <a:ext cx="1783116" cy="4791944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501008"/>
            <a:ext cx="3096344" cy="1800200"/>
          </a:xfrm>
          <a:prstGeom prst="rect">
            <a:avLst/>
          </a:prstGeom>
          <a:noFill/>
          <a:ln w="25400" algn="ctr">
            <a:noFill/>
            <a:prstDash val="sysDot"/>
            <a:miter lim="800000"/>
            <a:headEnd/>
            <a:tailEnd/>
          </a:ln>
        </p:spPr>
      </p:pic>
      <p:pic>
        <p:nvPicPr>
          <p:cNvPr id="12" name="Рисунок 11" descr="Group 1706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14290"/>
            <a:ext cx="24669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Методология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4429124" y="1196752"/>
            <a:ext cx="3857652" cy="1803620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500" dirty="0" smtClean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Предпринимательский Кодекс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регламентирует деятельность субъектов предпринимательства и определяет критерии отнесения хозяйствующих субъектов к субъектам малого и среднего предпринимательства.</a:t>
            </a:r>
            <a:endParaRPr lang="ru-RU" sz="15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026" name="Picture 2" descr="C:\Users\mmisyura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2952327" cy="43204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13" name="Блок-схема: документ 12"/>
          <p:cNvSpPr/>
          <p:nvPr/>
        </p:nvSpPr>
        <p:spPr>
          <a:xfrm>
            <a:off x="4427984" y="4005064"/>
            <a:ext cx="3960440" cy="1440160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500" dirty="0" smtClean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Методика расчета показателей малого и среднего предпринимательства,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утвержденная Приказом №130 от 20 сентября 2017г.</a:t>
            </a:r>
            <a:endParaRPr lang="ru-RU" sz="1500" i="1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984" y="3071810"/>
            <a:ext cx="3888432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Для целей государственной статистики используется только критерий среднегодовой численности работников (Статья 24. пункт 2)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smtClean="0"/>
              <a:t>Структура показателей и источники информации</a:t>
            </a:r>
            <a:endParaRPr lang="ru-RU" sz="2400" b="1" dirty="0"/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1857364"/>
            <a:ext cx="511679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Г. АСТАНА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3143248"/>
            <a:ext cx="538930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Г. АЛМАТЫ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619672" y="1484784"/>
            <a:ext cx="1800200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Количество действующих  субъектов МСП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619672" y="2852936"/>
            <a:ext cx="1800200" cy="857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Численность занятых в МСП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619672" y="4365104"/>
            <a:ext cx="1800200" cy="10012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Выпуск продукции </a:t>
            </a:r>
            <a:r>
              <a:rPr lang="en-US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товаров и услуг) субъектами МСП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ru-RU" sz="16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3" name="Стрелка вправо 72"/>
          <p:cNvSpPr/>
          <p:nvPr/>
        </p:nvSpPr>
        <p:spPr>
          <a:xfrm>
            <a:off x="3491880" y="1628800"/>
            <a:ext cx="576064" cy="50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92080" y="1412776"/>
            <a:ext cx="3384376" cy="936104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Данные Статистического бизнес- регистра (СБР)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491880" y="299695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491880" y="4653136"/>
            <a:ext cx="576064" cy="50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64088" y="2492896"/>
            <a:ext cx="3312368" cy="1296144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16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sz="16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2. Общегосударственные</a:t>
            </a:r>
          </a:p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статистические наблюдения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36096" y="4293096"/>
            <a:ext cx="3384376" cy="1440160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4293096"/>
            <a:ext cx="3384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Общегосударственные </a:t>
            </a: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статистические наблюдения</a:t>
            </a:r>
          </a:p>
          <a:p>
            <a:pPr marL="342900" indent="-342900"/>
            <a:endParaRPr lang="ru-RU" sz="14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2. Административные данные </a:t>
            </a: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Комитета государственных </a:t>
            </a: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доходов МФ РК</a:t>
            </a:r>
          </a:p>
        </p:txBody>
      </p:sp>
      <p:pic>
        <p:nvPicPr>
          <p:cNvPr id="22" name="Рисунок 21" descr="идет с отчет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636912"/>
            <a:ext cx="1152128" cy="1080120"/>
          </a:xfrm>
          <a:prstGeom prst="rect">
            <a:avLst/>
          </a:prstGeom>
        </p:spPr>
      </p:pic>
      <p:pic>
        <p:nvPicPr>
          <p:cNvPr id="23" name="Рисунок 22" descr="идет с отчет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005064"/>
            <a:ext cx="1152128" cy="1080120"/>
          </a:xfrm>
          <a:prstGeom prst="rect">
            <a:avLst/>
          </a:prstGeom>
        </p:spPr>
      </p:pic>
      <p:pic>
        <p:nvPicPr>
          <p:cNvPr id="2050" name="Picture 2" descr="C:\Users\mmisyura\Desktop\картинки\programma-kreditovaniya-malogo-biznes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93096"/>
            <a:ext cx="1368152" cy="1296144"/>
          </a:xfrm>
          <a:prstGeom prst="rect">
            <a:avLst/>
          </a:prstGeom>
          <a:noFill/>
        </p:spPr>
      </p:pic>
      <p:pic>
        <p:nvPicPr>
          <p:cNvPr id="27" name="Picture 3" descr="C:\Users\mmisyura\Desktop\картинки\ekonomichn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636912"/>
            <a:ext cx="1296144" cy="1224136"/>
          </a:xfrm>
          <a:prstGeom prst="rect">
            <a:avLst/>
          </a:prstGeom>
          <a:noFill/>
        </p:spPr>
      </p:pic>
      <p:pic>
        <p:nvPicPr>
          <p:cNvPr id="2052" name="Picture 4" descr="C:\Users\mmisyura\Desktop\картинки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340768"/>
            <a:ext cx="1440160" cy="1152129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571472" y="908720"/>
            <a:ext cx="2560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33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Основные показатели</a:t>
            </a:r>
            <a:endParaRPr lang="ru-RU" sz="1600" b="1" u="sng" dirty="0">
              <a:solidFill>
                <a:srgbClr val="0033CC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908720"/>
            <a:ext cx="2623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0033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Источники информации</a:t>
            </a:r>
            <a:endParaRPr lang="ru-RU" sz="1600" b="1" u="sng" dirty="0">
              <a:solidFill>
                <a:srgbClr val="0033CC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36096" y="2636913"/>
            <a:ext cx="33123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Данные Статистического </a:t>
            </a: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бизнес- регистра (СБР)</a:t>
            </a:r>
          </a:p>
          <a:p>
            <a:pPr marL="342900" indent="-342900"/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26" name="Рисунок 25" descr="af733aab325d8c1fe2a8d88b353baa0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1960" y="5013176"/>
            <a:ext cx="1143578" cy="936104"/>
          </a:xfrm>
          <a:prstGeom prst="rect">
            <a:avLst/>
          </a:prstGeom>
        </p:spPr>
      </p:pic>
      <p:pic>
        <p:nvPicPr>
          <p:cNvPr id="33" name="Рисунок 32" descr="сервер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4810" y="1357298"/>
            <a:ext cx="936105" cy="79208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572000" y="170080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СБР</a:t>
            </a:r>
            <a:endParaRPr lang="ru-RU" sz="12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23728" y="2420888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1818,8 тыс. единиц</a:t>
            </a:r>
            <a:endParaRPr lang="ru-RU" sz="14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6021288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Здесь и далее примеры на данных 2022 года</a:t>
            </a:r>
            <a:endParaRPr lang="ru-RU" sz="1200" i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23728" y="3789040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4107 тыс. человек</a:t>
            </a:r>
            <a:endParaRPr lang="ru-RU" sz="14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123728" y="5445224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54794,1 млрд. тенге</a:t>
            </a:r>
            <a:endParaRPr lang="ru-RU" sz="14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Оценка вклада МСП в Валовой внутренний продукт</a:t>
            </a:r>
            <a:endParaRPr lang="ru-RU" sz="20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1857364"/>
            <a:ext cx="511679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Г. АСТАНА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3143248"/>
            <a:ext cx="538930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Г. АЛМАТЫ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596" y="1142984"/>
            <a:ext cx="8286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u="sng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Алгоритм расчета:</a:t>
            </a:r>
          </a:p>
          <a:p>
            <a:pPr algn="ctr"/>
            <a:r>
              <a:rPr lang="kk-KZ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Доля МСП в ВВП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ВДС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мсп</a:t>
            </a:r>
            <a:r>
              <a:rPr lang="ru-RU" sz="1600" baseline="-25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/ВВП*% (в целом по РК),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где,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ВДС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мсп</a:t>
            </a:r>
            <a:r>
              <a:rPr lang="ru-RU" sz="1600" baseline="-25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- </a:t>
            </a:r>
            <a:r>
              <a:rPr lang="ru-RU" sz="15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Валовая добавленная стоимость  малого и среднего предпринимательства;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ВВП      - </a:t>
            </a:r>
            <a:r>
              <a:rPr lang="ru-RU" sz="15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Валовой внутренний продукт.</a:t>
            </a:r>
          </a:p>
          <a:p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        </a:t>
            </a: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                        </a:t>
            </a:r>
          </a:p>
          <a:p>
            <a:pPr algn="ctr"/>
            <a:endParaRPr lang="ru-RU" sz="16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= 36 372 212,7/103 765 518,2*% = 35,1%</a:t>
            </a:r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kk-KZ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Доля МСП в ВРП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ВДС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мсп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/ВРП*% (для региона),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где,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ВДС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мсп</a:t>
            </a:r>
            <a:r>
              <a:rPr lang="ru-RU" sz="1600" baseline="-25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- Валовая добавленная стоимость МСП в соответствующем регионе;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ВВП       - Валовой региональный продукт региона.</a:t>
            </a:r>
            <a:endParaRPr lang="ru-RU" sz="16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      </a:t>
            </a:r>
          </a:p>
          <a:p>
            <a:pPr algn="ctr"/>
            <a:endParaRPr lang="ru-RU" sz="1600" b="1" dirty="0" smtClean="0">
              <a:solidFill>
                <a:srgbClr val="0000FF"/>
              </a:solidFill>
            </a:endParaRPr>
          </a:p>
        </p:txBody>
      </p:sp>
      <p:pic>
        <p:nvPicPr>
          <p:cNvPr id="1027" name="Picture 3" descr="C:\Users\mmisyura\Desktop\картинки\5_фото-socialnoe-kreditovanie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96952"/>
            <a:ext cx="1815590" cy="1360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Расчет ИФО Выпуска продукции субъектами МСП</a:t>
            </a:r>
            <a:endParaRPr lang="ru-RU" sz="20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071546"/>
            <a:ext cx="756084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Индекс физического объёма (ИФО) – показатель, характеризующий темп экономического роста выпуска продукции за сравниваемые периоды, исключая влияния изменения цен </a:t>
            </a:r>
            <a:endParaRPr lang="ru-RU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04248" y="4077072"/>
            <a:ext cx="2160240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000099"/>
                </a:solidFill>
                <a:latin typeface="Times New Roman"/>
              </a:rPr>
              <a:t>ИПЦ = 115,0%, </a:t>
            </a:r>
            <a:r>
              <a:rPr lang="ru-RU" sz="1100" b="1" dirty="0" smtClean="0">
                <a:solidFill>
                  <a:srgbClr val="000099"/>
                </a:solidFill>
                <a:latin typeface="Times New Roman"/>
              </a:rPr>
              <a:t>формируется на основе потребительской корзины </a:t>
            </a:r>
          </a:p>
          <a:p>
            <a:pPr algn="ctr" fontAlgn="b"/>
            <a:r>
              <a:rPr lang="ru-RU" sz="1100" b="1" dirty="0" smtClean="0">
                <a:solidFill>
                  <a:srgbClr val="000099"/>
                </a:solidFill>
                <a:latin typeface="Times New Roman"/>
              </a:rPr>
              <a:t>(</a:t>
            </a:r>
            <a:r>
              <a:rPr lang="ru-RU" sz="1100" b="1" i="1" dirty="0" smtClean="0">
                <a:solidFill>
                  <a:srgbClr val="000099"/>
                </a:solidFill>
                <a:latin typeface="Times New Roman"/>
              </a:rPr>
              <a:t>510 позиций товаров и услуг)</a:t>
            </a:r>
            <a:endParaRPr lang="ru-RU" sz="1500" b="1" i="1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5786" y="4214818"/>
            <a:ext cx="748883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бц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ИПЦ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*%,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где,</a:t>
            </a:r>
          </a:p>
          <a:p>
            <a:r>
              <a:rPr lang="en-US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выпуск продукции за отчетный период в текущих ценах;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ИПЦ   –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индекс потребительских цен.</a:t>
            </a:r>
          </a:p>
          <a:p>
            <a:pPr algn="ctr"/>
            <a:endParaRPr lang="ru-RU" sz="1100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1100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endParaRPr lang="ru-RU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5577" y="2204864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ИФО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бц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21</a:t>
            </a:r>
            <a:r>
              <a:rPr lang="en-US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,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где,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бц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выпуск продукции за отчетный период в ценах базисного года;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21        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выпуск продукции за базисный период.</a:t>
            </a:r>
          </a:p>
          <a:p>
            <a:endParaRPr lang="ru-RU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5373216"/>
            <a:ext cx="675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    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бц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54794,1/115,0*% = 47647,1 млрд. тенге  </a:t>
            </a:r>
            <a:endParaRPr lang="ru-RU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43967" y="3429000"/>
            <a:ext cx="5500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ИФО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47647,1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38845,0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122,7%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1440160" cy="126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2" descr="Central C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56992"/>
            <a:ext cx="208823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Сроки публикаций</a:t>
            </a:r>
            <a:endParaRPr lang="ru-RU" sz="20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JinKinzero\Desktop\8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7360884" y="1196752"/>
            <a:ext cx="1783116" cy="4791944"/>
          </a:xfrm>
          <a:prstGeom prst="rect">
            <a:avLst/>
          </a:prstGeom>
          <a:noFill/>
        </p:spPr>
      </p:pic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785786" y="1124743"/>
          <a:ext cx="7643866" cy="4001568"/>
        </p:xfrm>
        <a:graphic>
          <a:graphicData uri="http://schemas.openxmlformats.org/drawingml/2006/table">
            <a:tbl>
              <a:tblPr/>
              <a:tblGrid>
                <a:gridCol w="4951742"/>
                <a:gridCol w="2692124"/>
              </a:tblGrid>
              <a:tr h="410524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Наименование показателей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Дата публикации*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9597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Количество действующих субъектов МСП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Ежемесячно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15 числа 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после отчетного месяца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Численность занятых в МСП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Ежеквартально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16 января, 15 апреля,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15 июля, 16 октября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</a:tr>
              <a:tr h="608816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Выпуск продукции (товаров и услуг) субъектами МСП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Ежеквартально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16 января, 15 апреля,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15 июля, 16 октября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  <a:tr h="667103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Доля МСП в ВВП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Ежегодно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30 августа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</a:tr>
              <a:tr h="786248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Электронные таблицы «Малое и среднее предпринимательство в Республике Казахстан» (годовые)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Ежегодно 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сентябрь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5661249"/>
            <a:ext cx="8391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*согласно Плану статистических работ на 2024 год, утвержденному приказом Руководителя Бюро национальной статистики Агентства по стратегическому планированию и реформам Республики Казахстан от 30</a:t>
            </a:r>
            <a:r>
              <a:rPr lang="kk-KZ" sz="11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июня </a:t>
            </a:r>
            <a:r>
              <a:rPr lang="ru-RU" sz="11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2023 года № 109</a:t>
            </a:r>
            <a:r>
              <a:rPr lang="kk-KZ" sz="11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124744"/>
            <a:ext cx="8358246" cy="5143536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t" anchorCtr="0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00034" y="1214422"/>
            <a:ext cx="2000264" cy="3643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Количество действующих субъектов МСП 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1818,8 тыс. ед.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Численность занятых в субъектах МСП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4107 тыс. чел.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Выпуск продукции </a:t>
            </a:r>
            <a:r>
              <a:rPr lang="en-US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товаров и услуг) субъектами МСП</a:t>
            </a:r>
          </a:p>
          <a:p>
            <a:pPr algn="ctr"/>
            <a:endParaRPr lang="ru-RU" sz="12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54794,1 млрд. </a:t>
            </a:r>
            <a:r>
              <a:rPr lang="ru-RU" sz="1200" b="1" dirty="0" err="1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тг</a:t>
            </a:r>
            <a:r>
              <a:rPr lang="ru-RU" sz="1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15140" y="1214422"/>
            <a:ext cx="2000264" cy="3643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Доля действующих субъектов МСП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в общем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количестве зарегистрированных субъектов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89,8%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1285860"/>
            <a:ext cx="1857388" cy="500066"/>
          </a:xfrm>
          <a:prstGeom prst="rect">
            <a:avLst/>
          </a:prstGeom>
          <a:solidFill>
            <a:srgbClr val="4B99D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endParaRPr lang="ru-RU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6578" y="1285860"/>
            <a:ext cx="1857388" cy="500066"/>
          </a:xfrm>
          <a:prstGeom prst="rect">
            <a:avLst/>
          </a:prstGeom>
          <a:solidFill>
            <a:srgbClr val="4B99D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endParaRPr lang="ru-RU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3284984"/>
            <a:ext cx="642942" cy="6469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СП</a:t>
            </a:r>
          </a:p>
          <a:p>
            <a:pPr algn="ctr"/>
            <a:endParaRPr lang="ru-RU" sz="10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</a:t>
            </a:r>
            <a:endParaRPr lang="ru-RU" sz="1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51920" y="1916832"/>
            <a:ext cx="643512" cy="19288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ИП</a:t>
            </a: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72000" y="2996952"/>
            <a:ext cx="649212" cy="8572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МП</a:t>
            </a: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92080" y="2852936"/>
            <a:ext cx="642942" cy="1000132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КФХ</a:t>
            </a: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>
              <a:latin typeface="+mj-lt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555776" y="3501008"/>
            <a:ext cx="4071966" cy="27146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+mj-lt"/>
              </a:rPr>
              <a:t>Структура МСП</a:t>
            </a:r>
            <a:endParaRPr lang="ru-RU" sz="44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46" name="Солнце 45"/>
          <p:cNvSpPr/>
          <p:nvPr/>
        </p:nvSpPr>
        <p:spPr>
          <a:xfrm>
            <a:off x="3347864" y="2996952"/>
            <a:ext cx="214314" cy="214314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олнце 46"/>
          <p:cNvSpPr/>
          <p:nvPr/>
        </p:nvSpPr>
        <p:spPr>
          <a:xfrm>
            <a:off x="4067944" y="1628800"/>
            <a:ext cx="214314" cy="214314"/>
          </a:xfrm>
          <a:prstGeom prst="su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олнце 47"/>
          <p:cNvSpPr/>
          <p:nvPr/>
        </p:nvSpPr>
        <p:spPr>
          <a:xfrm>
            <a:off x="4788024" y="2708920"/>
            <a:ext cx="214314" cy="214314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олнце 48"/>
          <p:cNvSpPr/>
          <p:nvPr/>
        </p:nvSpPr>
        <p:spPr>
          <a:xfrm>
            <a:off x="5508104" y="2564904"/>
            <a:ext cx="216024" cy="214314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851920" y="1196752"/>
            <a:ext cx="642942" cy="3571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67,9%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92080" y="2132856"/>
            <a:ext cx="642942" cy="35719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13,2%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72000" y="2276872"/>
            <a:ext cx="642942" cy="3571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18,7%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31840" y="2564904"/>
            <a:ext cx="642942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0,2%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034" y="4929198"/>
            <a:ext cx="2000264" cy="1285884"/>
          </a:xfrm>
          <a:prstGeom prst="roundRect">
            <a:avLst/>
          </a:prstGeom>
          <a:solidFill>
            <a:srgbClr val="B6CBFA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На 1000 </a:t>
            </a:r>
            <a:r>
              <a:rPr lang="ru-RU" sz="1200" b="1" dirty="0" err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казахстанцев</a:t>
            </a:r>
            <a:r>
              <a:rPr lang="ru-RU" sz="1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приходится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92 МСП</a:t>
            </a:r>
            <a:endParaRPr lang="ru-RU" sz="3200" b="1" dirty="0">
              <a:solidFill>
                <a:srgbClr val="00206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715140" y="4929198"/>
            <a:ext cx="2000264" cy="1285884"/>
          </a:xfrm>
          <a:prstGeom prst="roundRect">
            <a:avLst/>
          </a:prstGeom>
          <a:solidFill>
            <a:srgbClr val="B6CBFA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Доля МСП в ВВП </a:t>
            </a:r>
            <a:r>
              <a:rPr lang="ru-RU" sz="3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35,1% </a:t>
            </a:r>
          </a:p>
        </p:txBody>
      </p:sp>
      <p:sp>
        <p:nvSpPr>
          <p:cNvPr id="60" name="Стрелка вверх 59"/>
          <p:cNvSpPr/>
          <p:nvPr/>
        </p:nvSpPr>
        <p:spPr>
          <a:xfrm>
            <a:off x="7429520" y="3143248"/>
            <a:ext cx="571504" cy="500066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Основные показатели деятельности субъектов МСП за 2022 год</a:t>
            </a:r>
            <a:endParaRPr lang="ru-RU" sz="20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587</Words>
  <Application>Microsoft Office PowerPoint</Application>
  <PresentationFormat>Экран (4:3)</PresentationFormat>
  <Paragraphs>173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Мониторинг малого и среднего предпринимательства</vt:lpstr>
      <vt:lpstr>Методология </vt:lpstr>
      <vt:lpstr>Структура показателей и источники информации</vt:lpstr>
      <vt:lpstr>Оценка вклада МСП в Валовой внутренний продукт</vt:lpstr>
      <vt:lpstr>Расчет ИФО Выпуска продукции субъектами МСП</vt:lpstr>
      <vt:lpstr>Сроки публикаций</vt:lpstr>
      <vt:lpstr>Основные показатели деятельности субъектов МСП за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JinKinzero</dc:creator>
  <cp:lastModifiedBy>a.kurmanbayeva</cp:lastModifiedBy>
  <cp:revision>373</cp:revision>
  <dcterms:created xsi:type="dcterms:W3CDTF">2016-12-19T01:06:31Z</dcterms:created>
  <dcterms:modified xsi:type="dcterms:W3CDTF">2024-01-23T04:26:01Z</dcterms:modified>
</cp:coreProperties>
</file>